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3" r:id="rId4"/>
    <p:sldId id="257" r:id="rId5"/>
    <p:sldId id="262" r:id="rId6"/>
    <p:sldId id="258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82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529C0-2678-4016-B2CF-59BC46BBAC86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BA82F-4502-4328-8173-0E78B9E9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4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2C3A-F87E-45EA-803C-C125440634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islandnet.com/~se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jpeg"/><Relationship Id="rId6" Type="http://schemas.openxmlformats.org/officeDocument/2006/relationships/image" Target="../media/image10.png"/><Relationship Id="rId7" Type="http://schemas.openxmlformats.org/officeDocument/2006/relationships/hyperlink" Target="http://www.youtube.com/watch?v=LWvTg-gyDTc&amp;context=C46a9b1aADvjVQa1PpcFOsWYkCGSRx7b5jcUf1ivBHrWStwTRgii4" TargetMode="External"/><Relationship Id="rId1" Type="http://schemas.openxmlformats.org/officeDocument/2006/relationships/themeOverride" Target="../theme/themeOverride1.xml"/><Relationship Id="rId2" Type="http://schemas.openxmlformats.org/officeDocument/2006/relationships/video" Target="file://localhost/Users/Jared/Movies/New%20Project%201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sYiu1KsdHR4&amp;context=C4457516ADvjVQa1PpcFOsWYkCGSRx7cueEoIxYjeQqS9HAH55PkU" TargetMode="External"/><Relationship Id="rId1" Type="http://schemas.openxmlformats.org/officeDocument/2006/relationships/video" Target="file://localhost/Users/Jared/Movies/New%20Project%202.avi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Pima Community College</a:t>
            </a:r>
            <a:b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</a:br>
            <a: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Camera Team</a:t>
            </a:r>
            <a:b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</a:br>
            <a:r>
              <a:rPr lang="en-US" dirty="0" smtClean="0"/>
              <a:t> </a:t>
            </a:r>
            <a:r>
              <a:rPr lang="en-US" sz="4000" dirty="0" smtClean="0"/>
              <a:t>Jared </a:t>
            </a:r>
            <a:r>
              <a:rPr lang="en-US" sz="4000" dirty="0" err="1" smtClean="0"/>
              <a:t>Guglielmo</a:t>
            </a:r>
            <a:r>
              <a:rPr lang="en-US" sz="4000" dirty="0" smtClean="0"/>
              <a:t> and  Stephen </a:t>
            </a:r>
            <a:r>
              <a:rPr lang="en-US" sz="4000" dirty="0" err="1" smtClean="0"/>
              <a:t>Yanez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latin typeface="Helvetica" pitchFamily="-84" charset="0"/>
              <a:ea typeface="Helvetica" pitchFamily="-84" charset="0"/>
              <a:cs typeface="Helvetica" pitchFamily="-84" charset="0"/>
              <a:sym typeface="Helvetica" pitchFamily="-8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534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21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Annual Arizona Space Grant Symposium</a:t>
            </a:r>
          </a:p>
          <a:p>
            <a:r>
              <a:rPr lang="en-US" sz="3600" dirty="0" smtClean="0"/>
              <a:t>April 21, 2012</a:t>
            </a:r>
          </a:p>
          <a:p>
            <a:r>
              <a:rPr lang="en-US" sz="3600" dirty="0" smtClean="0"/>
              <a:t>University of Arizona</a:t>
            </a:r>
          </a:p>
        </p:txBody>
      </p:sp>
      <p:pic>
        <p:nvPicPr>
          <p:cNvPr id="5" name="Picture 7" descr="AZSGCLOGO.jpg"/>
          <p:cNvPicPr>
            <a:picLocks noChangeAspect="1"/>
          </p:cNvPicPr>
          <p:nvPr/>
        </p:nvPicPr>
        <p:blipFill>
          <a:blip r:embed="rId3" cstate="print"/>
          <a:srcRect l="7143" t="5388"/>
          <a:stretch>
            <a:fillRect/>
          </a:stretch>
        </p:blipFill>
        <p:spPr bwMode="auto">
          <a:xfrm>
            <a:off x="4419600" y="5791200"/>
            <a:ext cx="609600" cy="82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asa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867400"/>
            <a:ext cx="9144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cc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687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Date of flight: March 31, 2012</a:t>
            </a:r>
          </a:p>
          <a:p>
            <a:r>
              <a:rPr lang="en-US" sz="2800" dirty="0" smtClean="0"/>
              <a:t>Time of Launch: 09:01:01 MST</a:t>
            </a:r>
          </a:p>
          <a:p>
            <a:r>
              <a:rPr lang="en-US" sz="2800" dirty="0" smtClean="0"/>
              <a:t>Location: Maricopa Agricultural Center, Maricopa Arizona </a:t>
            </a:r>
            <a:endParaRPr lang="en-US" sz="2800" dirty="0"/>
          </a:p>
        </p:txBody>
      </p:sp>
      <p:pic>
        <p:nvPicPr>
          <p:cNvPr id="1026" name="Picture 2" descr="http://nw.pima.edu/dmeeks/ascend/ascend_spring_2012/images/flt_s12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830790" cy="3200400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9849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Us!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6600" y="3810000"/>
            <a:ext cx="488868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2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1" y="152400"/>
            <a:ext cx="7086600" cy="910828"/>
          </a:xfrm>
        </p:spPr>
        <p:txBody>
          <a:bodyPr lIns="88896" tIns="50798" rIns="88896" bIns="50798"/>
          <a:lstStyle/>
          <a:p>
            <a:pPr defTabSz="914145"/>
            <a:r>
              <a:rPr lang="en-US" dirty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Camera Payload Design</a:t>
            </a:r>
            <a:endParaRPr lang="en-US" dirty="0"/>
          </a:p>
        </p:txBody>
      </p:sp>
      <p:pic>
        <p:nvPicPr>
          <p:cNvPr id="21511" name="Picture 6" descr="IMG_63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174206" cy="4761308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1512" name="Picture 8" descr="IMG_62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121819" cy="4682728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828800" y="1295400"/>
            <a:ext cx="1486793" cy="434252"/>
          </a:xfrm>
          <a:prstGeom prst="rect">
            <a:avLst/>
          </a:prstGeom>
          <a:noFill/>
          <a:ln w="38100">
            <a:noFill/>
            <a:miter lim="0"/>
            <a:headEnd/>
            <a:tailEnd type="arrow" w="med" len="med"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bearings</a:t>
            </a:r>
          </a:p>
        </p:txBody>
      </p:sp>
      <p:cxnSp>
        <p:nvCxnSpPr>
          <p:cNvPr id="21514" name="Straight Arrow Connector 15"/>
          <p:cNvCxnSpPr>
            <a:cxnSpLocks noChangeShapeType="1"/>
          </p:cNvCxnSpPr>
          <p:nvPr/>
        </p:nvCxnSpPr>
        <p:spPr bwMode="auto">
          <a:xfrm>
            <a:off x="1464469" y="1875234"/>
            <a:ext cx="642938" cy="642938"/>
          </a:xfrm>
          <a:prstGeom prst="straightConnector1">
            <a:avLst/>
          </a:prstGeom>
          <a:noFill/>
          <a:ln w="12700">
            <a:noFill/>
            <a:miter lim="0"/>
            <a:headEnd/>
            <a:tailEnd type="arrow" w="med" len="med"/>
          </a:ln>
        </p:spPr>
      </p:cxnSp>
      <p:cxnSp>
        <p:nvCxnSpPr>
          <p:cNvPr id="21515" name="Straight Connector 19"/>
          <p:cNvCxnSpPr>
            <a:cxnSpLocks noChangeShapeType="1"/>
          </p:cNvCxnSpPr>
          <p:nvPr/>
        </p:nvCxnSpPr>
        <p:spPr bwMode="auto">
          <a:xfrm flipV="1">
            <a:off x="1464469" y="1714500"/>
            <a:ext cx="803672" cy="482203"/>
          </a:xfrm>
          <a:prstGeom prst="line">
            <a:avLst/>
          </a:prstGeom>
          <a:noFill/>
          <a:ln w="12700">
            <a:noFill/>
            <a:miter lim="0"/>
            <a:headEnd/>
            <a:tailEnd/>
          </a:ln>
        </p:spPr>
      </p:cxnSp>
      <p:sp>
        <p:nvSpPr>
          <p:cNvPr id="21516" name="TextBox 26"/>
          <p:cNvSpPr txBox="1">
            <a:spLocks noChangeArrowheads="1"/>
          </p:cNvSpPr>
          <p:nvPr/>
        </p:nvSpPr>
        <p:spPr bwMode="auto">
          <a:xfrm>
            <a:off x="1219200" y="4343400"/>
            <a:ext cx="569766" cy="3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100" dirty="0" smtClean="0"/>
              <a:t>axle</a:t>
            </a:r>
            <a:endParaRPr lang="en-US" sz="2100" dirty="0"/>
          </a:p>
        </p:txBody>
      </p:sp>
      <p:cxnSp>
        <p:nvCxnSpPr>
          <p:cNvPr id="21517" name="Straight Arrow Connector 30"/>
          <p:cNvCxnSpPr>
            <a:cxnSpLocks noChangeShapeType="1"/>
            <a:stCxn id="21516" idx="3"/>
          </p:cNvCxnSpPr>
          <p:nvPr/>
        </p:nvCxnSpPr>
        <p:spPr bwMode="auto">
          <a:xfrm flipV="1">
            <a:off x="1788966" y="4267201"/>
            <a:ext cx="878034" cy="270242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sp>
        <p:nvSpPr>
          <p:cNvPr id="21518" name="TextBox 32"/>
          <p:cNvSpPr txBox="1">
            <a:spLocks noChangeArrowheads="1"/>
          </p:cNvSpPr>
          <p:nvPr/>
        </p:nvSpPr>
        <p:spPr bwMode="auto">
          <a:xfrm>
            <a:off x="6172200" y="6172200"/>
            <a:ext cx="2438400" cy="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/>
              <a:t>GoPro</a:t>
            </a:r>
            <a:r>
              <a:rPr lang="en-US" sz="2400" dirty="0" smtClean="0"/>
              <a:t> </a:t>
            </a:r>
            <a:r>
              <a:rPr lang="en-US" sz="2400" dirty="0"/>
              <a:t>camera</a:t>
            </a:r>
          </a:p>
        </p:txBody>
      </p:sp>
      <p:cxnSp>
        <p:nvCxnSpPr>
          <p:cNvPr id="21519" name="Straight Arrow Connector 38"/>
          <p:cNvCxnSpPr>
            <a:cxnSpLocks noChangeShapeType="1"/>
          </p:cNvCxnSpPr>
          <p:nvPr/>
        </p:nvCxnSpPr>
        <p:spPr bwMode="auto">
          <a:xfrm flipH="1" flipV="1">
            <a:off x="6858000" y="3886200"/>
            <a:ext cx="533400" cy="2286000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sp>
        <p:nvSpPr>
          <p:cNvPr id="21520" name="TextBox 39"/>
          <p:cNvSpPr txBox="1">
            <a:spLocks noChangeArrowheads="1"/>
          </p:cNvSpPr>
          <p:nvPr/>
        </p:nvSpPr>
        <p:spPr bwMode="auto">
          <a:xfrm>
            <a:off x="2209800" y="6248400"/>
            <a:ext cx="2819400" cy="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ttachment point</a:t>
            </a:r>
            <a:endParaRPr lang="en-US" sz="2400" dirty="0"/>
          </a:p>
        </p:txBody>
      </p:sp>
      <p:cxnSp>
        <p:nvCxnSpPr>
          <p:cNvPr id="21522" name="Straight Arrow Connector 43"/>
          <p:cNvCxnSpPr>
            <a:cxnSpLocks noChangeShapeType="1"/>
          </p:cNvCxnSpPr>
          <p:nvPr/>
        </p:nvCxnSpPr>
        <p:spPr bwMode="auto">
          <a:xfrm flipH="1">
            <a:off x="1676400" y="1828800"/>
            <a:ext cx="895796" cy="304800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cxnSp>
        <p:nvCxnSpPr>
          <p:cNvPr id="21523" name="Straight Arrow Connector 45"/>
          <p:cNvCxnSpPr>
            <a:cxnSpLocks noChangeShapeType="1"/>
          </p:cNvCxnSpPr>
          <p:nvPr/>
        </p:nvCxnSpPr>
        <p:spPr bwMode="auto">
          <a:xfrm>
            <a:off x="2590800" y="1875234"/>
            <a:ext cx="0" cy="1477566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cxnSp>
        <p:nvCxnSpPr>
          <p:cNvPr id="21524" name="Straight Arrow Connector 47"/>
          <p:cNvCxnSpPr>
            <a:cxnSpLocks noChangeShapeType="1"/>
          </p:cNvCxnSpPr>
          <p:nvPr/>
        </p:nvCxnSpPr>
        <p:spPr bwMode="auto">
          <a:xfrm>
            <a:off x="7465219" y="2786062"/>
            <a:ext cx="642938" cy="642938"/>
          </a:xfrm>
          <a:prstGeom prst="straightConnector1">
            <a:avLst/>
          </a:prstGeom>
          <a:noFill/>
          <a:ln w="12700">
            <a:noFill/>
            <a:miter lim="0"/>
            <a:headEnd/>
            <a:tailEnd type="arrow" w="med" len="med"/>
          </a:ln>
        </p:spPr>
      </p:cxnSp>
      <p:cxnSp>
        <p:nvCxnSpPr>
          <p:cNvPr id="21525" name="Straight Arrow Connector 49"/>
          <p:cNvCxnSpPr>
            <a:cxnSpLocks noChangeShapeType="1"/>
          </p:cNvCxnSpPr>
          <p:nvPr/>
        </p:nvCxnSpPr>
        <p:spPr bwMode="auto">
          <a:xfrm>
            <a:off x="2667000" y="1828800"/>
            <a:ext cx="3886200" cy="457200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cxnSp>
        <p:nvCxnSpPr>
          <p:cNvPr id="21526" name="Straight Arrow Connector 51"/>
          <p:cNvCxnSpPr>
            <a:cxnSpLocks noChangeShapeType="1"/>
          </p:cNvCxnSpPr>
          <p:nvPr/>
        </p:nvCxnSpPr>
        <p:spPr bwMode="auto">
          <a:xfrm>
            <a:off x="2590800" y="1828800"/>
            <a:ext cx="3962400" cy="2438400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  <p:cxnSp>
        <p:nvCxnSpPr>
          <p:cNvPr id="31" name="Straight Arrow Connector 51"/>
          <p:cNvCxnSpPr>
            <a:cxnSpLocks noChangeShapeType="1"/>
          </p:cNvCxnSpPr>
          <p:nvPr/>
        </p:nvCxnSpPr>
        <p:spPr bwMode="auto">
          <a:xfrm flipV="1">
            <a:off x="4648200" y="5410200"/>
            <a:ext cx="2057400" cy="838200"/>
          </a:xfrm>
          <a:prstGeom prst="straightConnector1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0"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Minimize payload rotation to provide better video</a:t>
            </a:r>
          </a:p>
          <a:p>
            <a:r>
              <a:rPr lang="en-US" dirty="0" smtClean="0"/>
              <a:t>Design a more aerodynamic payload than previous models</a:t>
            </a:r>
          </a:p>
          <a:p>
            <a:r>
              <a:rPr lang="en-US" dirty="0" smtClean="0"/>
              <a:t>Isolate our payload from as many forces as possible to help with minimizing rotation</a:t>
            </a:r>
          </a:p>
          <a:p>
            <a:endParaRPr lang="en-US" sz="3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772177" cy="857250"/>
          </a:xfrm>
        </p:spPr>
        <p:txBody>
          <a:bodyPr lIns="88896" tIns="50798" rIns="88896" bIns="50798"/>
          <a:lstStyle/>
          <a:p>
            <a:pPr defTabSz="914145"/>
            <a:r>
              <a:rPr lang="en-US" dirty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Video Camera Payload</a:t>
            </a:r>
            <a:endParaRPr lang="en-US" dirty="0"/>
          </a:p>
        </p:txBody>
      </p:sp>
      <p:pic>
        <p:nvPicPr>
          <p:cNvPr id="2048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987" y="1178719"/>
            <a:ext cx="4401841" cy="2097881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85750" y="1066800"/>
            <a:ext cx="3981450" cy="52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sng" dirty="0"/>
              <a:t>Problem:</a:t>
            </a:r>
          </a:p>
          <a:p>
            <a:pPr algn="l"/>
            <a:r>
              <a:rPr lang="en-US" sz="2400" dirty="0"/>
              <a:t>Reduce excessive rotation of payload during </a:t>
            </a:r>
            <a:r>
              <a:rPr lang="en-US" sz="2400" dirty="0" smtClean="0"/>
              <a:t>flight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u="sng" dirty="0"/>
              <a:t>Proposed solution:</a:t>
            </a:r>
          </a:p>
          <a:p>
            <a:pPr algn="l"/>
            <a:r>
              <a:rPr lang="en-US" sz="2400" dirty="0"/>
              <a:t>Change shape of payload from </a:t>
            </a:r>
            <a:r>
              <a:rPr lang="en-US" sz="2400" dirty="0" smtClean="0"/>
              <a:t>rectangular  </a:t>
            </a:r>
            <a:r>
              <a:rPr lang="en-US" sz="2400" dirty="0"/>
              <a:t>to </a:t>
            </a:r>
            <a:r>
              <a:rPr lang="en-US" sz="2400" dirty="0" smtClean="0"/>
              <a:t>cylindrical</a:t>
            </a:r>
            <a:endParaRPr lang="en-US" sz="2400" dirty="0"/>
          </a:p>
          <a:p>
            <a:pPr algn="l"/>
            <a:endParaRPr lang="en-US" sz="2400" b="1" u="sng" dirty="0" smtClean="0"/>
          </a:p>
          <a:p>
            <a:pPr algn="l"/>
            <a:r>
              <a:rPr lang="en-US" sz="2400" b="1" u="sng" dirty="0" smtClean="0"/>
              <a:t>Reasoning</a:t>
            </a:r>
            <a:r>
              <a:rPr lang="en-US" sz="2400" b="1" u="sng" dirty="0"/>
              <a:t>:</a:t>
            </a:r>
          </a:p>
          <a:p>
            <a:pPr algn="l"/>
            <a:r>
              <a:rPr lang="en-US" sz="2400" dirty="0"/>
              <a:t>Research results </a:t>
            </a:r>
            <a:r>
              <a:rPr lang="en-US" sz="2400" dirty="0" smtClean="0"/>
              <a:t>demonstrate that </a:t>
            </a:r>
            <a:r>
              <a:rPr lang="en-US" sz="2400" dirty="0"/>
              <a:t>the airflow flow pattern around a cylinder are significantly different than that around a rectangle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32766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© 2011 SAGE ACTION, Inc. http://www.sageaction.com/Cylinder1.html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793" y="3686442"/>
            <a:ext cx="4634013" cy="1952358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4793" y="5715000"/>
            <a:ext cx="463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Winds of the City</a:t>
            </a:r>
            <a:r>
              <a:rPr lang="en-US" sz="1200" b="1" dirty="0"/>
              <a:t> ©2004, 2005 </a:t>
            </a:r>
            <a:r>
              <a:rPr lang="en-US" sz="1200" b="1" dirty="0">
                <a:hlinkClick r:id="rId5"/>
              </a:rPr>
              <a:t>Keith C. </a:t>
            </a:r>
            <a:r>
              <a:rPr lang="en-US" sz="1200" b="1" dirty="0" err="1">
                <a:hlinkClick r:id="rId5"/>
              </a:rPr>
              <a:t>Heidorn</a:t>
            </a:r>
            <a:r>
              <a:rPr lang="en-US" sz="1200" b="1" dirty="0">
                <a:hlinkClick r:id="rId5"/>
              </a:rPr>
              <a:t>, </a:t>
            </a:r>
            <a:r>
              <a:rPr lang="en-US" sz="1200" b="1" dirty="0" smtClean="0">
                <a:hlinkClick r:id="rId5"/>
              </a:rPr>
              <a:t>PhD</a:t>
            </a:r>
            <a:r>
              <a:rPr lang="en-US" sz="1200" b="1" dirty="0" smtClean="0"/>
              <a:t> </a:t>
            </a:r>
          </a:p>
          <a:p>
            <a:r>
              <a:rPr lang="en-US" sz="1200" dirty="0"/>
              <a:t>http://www.islandnet.com/~see/weather/elements/citywind.htm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638800"/>
            <a:ext cx="617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Altitude: 1500 ft-2500ft</a:t>
            </a:r>
            <a:endParaRPr lang="en-US" sz="2400" dirty="0"/>
          </a:p>
        </p:txBody>
      </p:sp>
      <p:pic>
        <p:nvPicPr>
          <p:cNvPr id="6" name="New Project 1.avi">
            <a:hlinkClick r:id="" action="ppaction://media"/>
          </p:cNvPr>
          <p:cNvPicPr/>
          <p:nvPr>
            <p:ph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33400" y="10668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http://www.youtube.com/watch?v=LWvTg-gyDTc&amp;context=C46a9b1aADvjVQa1PpcFOsWYkCGSRx7b5jcUf1ivBHrWStwTRgii4</a:t>
            </a:r>
            <a:r>
              <a:rPr lang="en-US" dirty="0" smtClean="0"/>
              <a:t>=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257800"/>
            <a:ext cx="693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Altitude: 41200 ft. – 41600 ft. </a:t>
            </a:r>
            <a:endParaRPr lang="en-US" sz="2400" dirty="0"/>
          </a:p>
        </p:txBody>
      </p:sp>
      <p:pic>
        <p:nvPicPr>
          <p:cNvPr id="4" name="New Project 2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http://www.youtube.com/watch?v=sYiu1KsdHR4&amp;context=C4457516ADvjVQa1PpcFOsWYkCGSRx7cueEoIxYjeQqS9HAH55PkU</a:t>
            </a:r>
            <a:r>
              <a:rPr lang="en-US" dirty="0" smtClean="0"/>
              <a:t>=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and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Increase testing and modeling </a:t>
            </a:r>
          </a:p>
          <a:p>
            <a:r>
              <a:rPr lang="en-US" dirty="0" smtClean="0"/>
              <a:t>Optimize aerodynamics</a:t>
            </a:r>
          </a:p>
          <a:p>
            <a:r>
              <a:rPr lang="en-US" dirty="0" smtClean="0"/>
              <a:t>Improve preflight accessibility</a:t>
            </a:r>
          </a:p>
          <a:p>
            <a:r>
              <a:rPr lang="en-US" dirty="0" smtClean="0"/>
              <a:t>Minimize weight and size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32433" y="609451"/>
            <a:ext cx="8229823" cy="1143000"/>
          </a:xfrm>
        </p:spPr>
        <p:txBody>
          <a:bodyPr lIns="88896" tIns="50798" rIns="88896" bIns="50798">
            <a:normAutofit/>
          </a:bodyPr>
          <a:lstStyle/>
          <a:p>
            <a:r>
              <a:rPr lang="en-US" dirty="0">
                <a:sym typeface="Helvetica" pitchFamily="-84" charset="0"/>
              </a:rPr>
              <a:t>Acknowledgements</a:t>
            </a:r>
            <a:endParaRPr lang="en-US" dirty="0"/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6552158" y="6395136"/>
            <a:ext cx="2134195" cy="28725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 anchor="ctr">
            <a:prstTxWarp prst="textNoShape">
              <a:avLst/>
            </a:prstTxWarp>
            <a:spAutoFit/>
          </a:bodyPr>
          <a:lstStyle/>
          <a:p>
            <a:pPr algn="r" defTabSz="914145"/>
            <a:r>
              <a:rPr lang="en-US" sz="1200" dirty="0">
                <a:solidFill>
                  <a:srgbClr val="898989"/>
                </a:solidFill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8</a:t>
            </a:r>
            <a:endParaRPr lang="en-US" dirty="0"/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609600" y="1980159"/>
            <a:ext cx="8001000" cy="305724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88896" tIns="50798" rIns="88896" bIns="50798">
            <a:prstTxWarp prst="textNoShape">
              <a:avLst/>
            </a:prstTxWarp>
            <a:spAutoFit/>
          </a:bodyPr>
          <a:lstStyle/>
          <a:p>
            <a:pPr defTabSz="914145"/>
            <a:r>
              <a:rPr lang="en-US" sz="3200" dirty="0">
                <a:sym typeface="Helvetica" pitchFamily="-84" charset="0"/>
              </a:rPr>
              <a:t>Special thanks to the following:</a:t>
            </a:r>
          </a:p>
          <a:p>
            <a:pPr defTabSz="914145"/>
            <a:endParaRPr lang="en-US" sz="3200" dirty="0">
              <a:sym typeface="Helvetica" pitchFamily="-84" charset="0"/>
            </a:endParaRPr>
          </a:p>
          <a:p>
            <a:pPr defTabSz="914145"/>
            <a:r>
              <a:rPr lang="en-US" sz="3200" dirty="0">
                <a:sym typeface="Helvetica" pitchFamily="-84" charset="0"/>
              </a:rPr>
              <a:t>Susan Brew and NASA Space Grant Consortium</a:t>
            </a:r>
          </a:p>
          <a:p>
            <a:pPr defTabSz="914145"/>
            <a:r>
              <a:rPr lang="en-US" sz="3200" dirty="0">
                <a:sym typeface="Helvetica" pitchFamily="-84" charset="0"/>
              </a:rPr>
              <a:t>Jack Crabtree and ANSR</a:t>
            </a:r>
          </a:p>
          <a:p>
            <a:pPr defTabSz="914145"/>
            <a:r>
              <a:rPr lang="en-US" sz="3200" dirty="0">
                <a:sym typeface="Helvetica" pitchFamily="-84" charset="0"/>
              </a:rPr>
              <a:t>Mike </a:t>
            </a:r>
            <a:r>
              <a:rPr lang="en-US" sz="3200" dirty="0" err="1" smtClean="0">
                <a:sym typeface="Helvetica" pitchFamily="-84" charset="0"/>
              </a:rPr>
              <a:t>Sampogna</a:t>
            </a:r>
            <a:r>
              <a:rPr lang="en-US" sz="3200" dirty="0" smtClean="0">
                <a:sym typeface="Helvetica" pitchFamily="-84" charset="0"/>
              </a:rPr>
              <a:t>, Pima Community College</a:t>
            </a:r>
            <a:endParaRPr lang="en-US" sz="3200" dirty="0">
              <a:sym typeface="Helvetica" pitchFamily="-84" charset="0"/>
            </a:endParaRPr>
          </a:p>
          <a:p>
            <a:pPr defTabSz="914145"/>
            <a:r>
              <a:rPr lang="en-US" sz="3200" dirty="0">
                <a:sym typeface="Helvetica" pitchFamily="-84" charset="0"/>
              </a:rPr>
              <a:t>Dr. Denise </a:t>
            </a:r>
            <a:r>
              <a:rPr lang="en-US" sz="3200" dirty="0" smtClean="0">
                <a:sym typeface="Helvetica" pitchFamily="-84" charset="0"/>
              </a:rPr>
              <a:t>Meeks, Pima Community College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nise">
      <a:dk1>
        <a:srgbClr val="FFFFFF"/>
      </a:dk1>
      <a:lt1>
        <a:srgbClr val="FFFFFF"/>
      </a:lt1>
      <a:dk2>
        <a:srgbClr val="002060"/>
      </a:dk2>
      <a:lt2>
        <a:srgbClr val="DEF5FA"/>
      </a:lt2>
      <a:accent1>
        <a:srgbClr val="FFFFFF"/>
      </a:accent1>
      <a:accent2>
        <a:srgbClr val="FFFFFF"/>
      </a:accent2>
      <a:accent3>
        <a:srgbClr val="FFFFFF"/>
      </a:accent3>
      <a:accent4>
        <a:srgbClr val="39639D"/>
      </a:accent4>
      <a:accent5>
        <a:srgbClr val="474B78"/>
      </a:accent5>
      <a:accent6>
        <a:srgbClr val="7D3C4A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nise">
    <a:dk1>
      <a:srgbClr val="FFFFFF"/>
    </a:dk1>
    <a:lt1>
      <a:srgbClr val="FFFFFF"/>
    </a:lt1>
    <a:dk2>
      <a:srgbClr val="002060"/>
    </a:dk2>
    <a:lt2>
      <a:srgbClr val="DEF5FA"/>
    </a:lt2>
    <a:accent1>
      <a:srgbClr val="FFFFFF"/>
    </a:accent1>
    <a:accent2>
      <a:srgbClr val="FFFFFF"/>
    </a:accent2>
    <a:accent3>
      <a:srgbClr val="FFFFFF"/>
    </a:accent3>
    <a:accent4>
      <a:srgbClr val="39639D"/>
    </a:accent4>
    <a:accent5>
      <a:srgbClr val="474B78"/>
    </a:accent5>
    <a:accent6>
      <a:srgbClr val="7D3C4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294</Words>
  <Application>Microsoft Macintosh PowerPoint</Application>
  <PresentationFormat>On-screen Show (4:3)</PresentationFormat>
  <Paragraphs>55</Paragraphs>
  <Slides>9</Slides>
  <Notes>7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Pima Community College Camera Team  Jared Guglielmo and  Stephen Yanez </vt:lpstr>
      <vt:lpstr>Flight information</vt:lpstr>
      <vt:lpstr>Camera Payload Design</vt:lpstr>
      <vt:lpstr>Objectives</vt:lpstr>
      <vt:lpstr>Video Camera Payload</vt:lpstr>
      <vt:lpstr>Results</vt:lpstr>
      <vt:lpstr>Slide 7</vt:lpstr>
      <vt:lpstr>Lessons learned and future plans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Denise</dc:creator>
  <cp:lastModifiedBy>Jared  Guglielmo</cp:lastModifiedBy>
  <cp:revision>29</cp:revision>
  <dcterms:created xsi:type="dcterms:W3CDTF">2012-04-12T05:12:52Z</dcterms:created>
  <dcterms:modified xsi:type="dcterms:W3CDTF">2012-04-12T05:13:57Z</dcterms:modified>
</cp:coreProperties>
</file>